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393" r:id="rId2"/>
    <p:sldId id="377" r:id="rId3"/>
    <p:sldId id="258" r:id="rId4"/>
    <p:sldId id="381" r:id="rId5"/>
    <p:sldId id="380" r:id="rId6"/>
    <p:sldId id="382" r:id="rId7"/>
    <p:sldId id="373" r:id="rId8"/>
    <p:sldId id="383" r:id="rId9"/>
    <p:sldId id="384" r:id="rId10"/>
    <p:sldId id="385" r:id="rId11"/>
    <p:sldId id="386" r:id="rId12"/>
    <p:sldId id="391" r:id="rId13"/>
    <p:sldId id="392" r:id="rId14"/>
    <p:sldId id="387" r:id="rId15"/>
    <p:sldId id="260" r:id="rId16"/>
    <p:sldId id="375" r:id="rId17"/>
    <p:sldId id="372" r:id="rId18"/>
    <p:sldId id="374" r:id="rId19"/>
    <p:sldId id="388" r:id="rId20"/>
    <p:sldId id="389" r:id="rId21"/>
    <p:sldId id="39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7"/>
    <p:restoredTop sz="94681"/>
  </p:normalViewPr>
  <p:slideViewPr>
    <p:cSldViewPr snapToGrid="0">
      <p:cViewPr varScale="1">
        <p:scale>
          <a:sx n="116" d="100"/>
          <a:sy n="116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7B5556-2492-564F-86D9-F021B7C444B1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BF8992-47EB-F448-9CE1-D454E72AA9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20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13ed557f9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13ed557f9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weighted_vs_biome_plot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250620_worldmap.svg</a:t>
            </a:r>
          </a:p>
          <a:p>
            <a:pPr marL="171450" indent="-171450">
              <a:buFontTx/>
              <a:buChar char="-"/>
            </a:pPr>
            <a:r>
              <a:rPr lang="en-US" dirty="0"/>
              <a:t>underrepresented countries / continents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bubbles are log transformed and relative to number of samples from that country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63B77-B057-1B4E-83C9-5778944689A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79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E0B8-909A-E73A-BE1A-ECB9211A2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2A9832-0646-230C-1267-357A188FF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8695A-5861-30DB-A3A1-2D78B36AE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979C3-3ACE-AEC6-4BC8-790F4DB8A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B56CF-555C-E829-6D65-F3FBA2B1B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61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B7463-E6F7-4685-9E5B-E11F00E70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8FFD15-8677-A9A9-AF2C-906D3FD16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AA468-3EE4-D1E8-9718-07349804F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E593D-3E40-1C54-2614-C5989D93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AE7F6-3E02-E113-5D92-28EE52F79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8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36F85E-E469-F0EA-62D9-713EF39A29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054C0B-11E4-259A-A56C-F2F61519E7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37AE6C-EDA6-02A0-9048-F14BE02EC7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DB65C-30D1-BD77-A715-1F0E0AB53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1B583-3AC3-CE04-856D-EA94BF52E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496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921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0948-3AD4-34B5-239E-E1152681D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FB6D8-99F6-73AD-83CE-5F13DAB77D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9F266-C54F-CFCC-7BC1-92DE145DD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8C5A7-0D61-7385-6F7F-07AA666EC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17FC2-EF8C-4BA6-716D-9BDD26D1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966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6A84E-1EEE-A50A-000A-4F43955E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42521-6130-98EA-3888-0896EC6521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9EC60-84D8-1187-F04C-BC079459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7E8A1-BD0B-905E-6CCE-AE55D854A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405F5-CB30-2D8D-CB5D-9065D175C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40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DD83C-1E41-5E27-16E6-AB5F48DBB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ED20B-A01A-C977-5025-0AE01507E9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BA404-E04A-CC51-D72D-969FEFCE79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5AAECA-9DB5-6264-66A4-C68295093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3CDC9F-0205-5573-DA21-EAD905160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78DB8-13A1-E243-FB80-49B687F97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763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90CA7-666E-9222-9F2B-5DB6C85C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284C0F-72FB-FCAD-99F9-85B8242B9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6A366-83C3-4F83-62A5-59E3B2843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643381-04AC-F0E2-7C64-978EB83504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12E57-CDA1-381F-7798-95F441B54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AF2B44-C0E2-9AFA-E6B8-1AFDAAEAF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4EABAD-471E-161D-41B3-4D051C17E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3E20FA-F260-A0F5-7454-4E2305ABF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316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62E2D-02D7-DDB4-AF60-E73B27FA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D6407-EAA2-419B-A538-F2312B6B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D8D03-046B-8879-94C1-2CF2C79CE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63770-7F6D-5DAE-9C39-8CA44F33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078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BB50A6-5506-8818-5583-63EC86E2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477A42-661D-411F-AC3C-DBEF8CF8E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D40C52-D386-2E1B-B490-B4D8F791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704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3DF6E-FDE0-E309-EEE2-ABB365F07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49E9E-FDFC-4E3B-2273-F1F367DE9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C1921-C770-1E86-C055-C9D4B2904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DA7F7F-F4E6-8D43-1DB9-A51C6629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9D4547-2DC7-C057-0821-25D31A889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A13C92-3BE7-FCCD-66FE-78F71436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38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CAAFC-9BB9-0E6A-C50F-7D86DE19D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E460E5-5B94-9F24-4176-6EEF9D112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3FF7B9-15F0-FB67-CC59-9982653B5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35C085-EFA0-CFB5-8E68-92008E3D2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73716A-4826-392E-C247-763D7FA1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0E12C-F89A-E7CD-FC03-11FDDA5EA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05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2E99A0-4CE6-5A96-723F-78F966FE2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1D1714-6C3D-C533-6EA6-F4E2752B3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77D19-8ECA-00FD-BC42-42B82B50E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4BE441-5DB7-2A48-B2D5-83E3DC21448F}" type="datetimeFigureOut">
              <a:rPr lang="en-US" smtClean="0"/>
              <a:t>7/17/25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AD2A1-5907-E886-7FB2-80E3F854A2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E6D08-E778-8333-F966-A83B3FA6A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EB1729-94AA-0B46-9BBD-ADA89AB3F1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651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BFE98-E9A9-1590-5EE5-DDDF7FD0FAC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Metagenomics, Day 3,</a:t>
            </a:r>
            <a:br>
              <a:rPr lang="en-US" dirty="0"/>
            </a:br>
            <a:r>
              <a:rPr lang="en-US" dirty="0"/>
              <a:t>Afternoon: Binning and MAGs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0AF65F-8099-B7BE-813D-CCD73609A6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Titus Brown</a:t>
            </a:r>
          </a:p>
          <a:p>
            <a:r>
              <a:rPr lang="en-US" dirty="0"/>
              <a:t>July 17, 2025</a:t>
            </a:r>
          </a:p>
          <a:p>
            <a:r>
              <a:rPr lang="en-US" dirty="0"/>
              <a:t>STAMPS 2025</a:t>
            </a:r>
          </a:p>
        </p:txBody>
      </p:sp>
    </p:spTree>
    <p:extLst>
      <p:ext uri="{BB962C8B-B14F-4D97-AF65-F5344CB8AC3E}">
        <p14:creationId xmlns:p14="http://schemas.microsoft.com/office/powerpoint/2010/main" val="1827923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27F9802E-C1EF-DEC9-38D1-D2CCCCD2D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58" y="0"/>
            <a:ext cx="5721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8FD2CC-9477-1D45-B783-9A573DA0270D}"/>
              </a:ext>
            </a:extLst>
          </p:cNvPr>
          <p:cNvSpPr txBox="1"/>
          <p:nvPr/>
        </p:nvSpPr>
        <p:spPr>
          <a:xfrm>
            <a:off x="6882938" y="498764"/>
            <a:ext cx="39734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Starting in 2010, the majority of new bacterial and archaeal phyla have been discovered via metagenomics, because they are hard/impossible to culture.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51E40-BF74-002B-D183-CDFA2FC2E5E1}"/>
              </a:ext>
            </a:extLst>
          </p:cNvPr>
          <p:cNvSpPr txBox="1"/>
          <p:nvPr/>
        </p:nvSpPr>
        <p:spPr>
          <a:xfrm>
            <a:off x="8562109" y="6359236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Hug et al., Banfield, 2016.</a:t>
            </a:r>
          </a:p>
        </p:txBody>
      </p:sp>
    </p:spTree>
    <p:extLst>
      <p:ext uri="{BB962C8B-B14F-4D97-AF65-F5344CB8AC3E}">
        <p14:creationId xmlns:p14="http://schemas.microsoft.com/office/powerpoint/2010/main" val="4247294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3093D-BD7D-6C64-46A3-FDF2A8EE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majority of genomes in GenBank are now MAGs.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681459F-36F0-9652-9987-67DF2D0CCA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800" y="2483644"/>
            <a:ext cx="9804400" cy="3035300"/>
          </a:xfrm>
        </p:spPr>
      </p:pic>
    </p:spTree>
    <p:extLst>
      <p:ext uri="{BB962C8B-B14F-4D97-AF65-F5344CB8AC3E}">
        <p14:creationId xmlns:p14="http://schemas.microsoft.com/office/powerpoint/2010/main" val="1135238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96A2-A1BD-8EC6-438E-4E8EE20ED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Etc.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6B3CF6-5A59-D3F6-EE73-70B878908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350" y="2439194"/>
            <a:ext cx="9893300" cy="3124200"/>
          </a:xfrm>
        </p:spPr>
      </p:pic>
    </p:spTree>
    <p:extLst>
      <p:ext uri="{BB962C8B-B14F-4D97-AF65-F5344CB8AC3E}">
        <p14:creationId xmlns:p14="http://schemas.microsoft.com/office/powerpoint/2010/main" val="3977936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3FACA-2CF3-E84D-A141-9CACECA2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discuss: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46169-9B73-07CB-090D-F90B7206D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is a binning effort useful?</a:t>
            </a:r>
          </a:p>
          <a:p>
            <a:r>
              <a:rPr lang="en-US" dirty="0"/>
              <a:t>What kinds of sequencing is most appropriate? =&gt; long reads</a:t>
            </a:r>
          </a:p>
          <a:p>
            <a:r>
              <a:rPr lang="en-US" dirty="0"/>
              <a:t>What environments are “hard” to bin? =&gt; highly rich &amp; diverse environments, as well as environments with lots of strain diversity.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F761A2-A214-BEB6-AF62-39BA159FE93D}"/>
              </a:ext>
            </a:extLst>
          </p:cNvPr>
          <p:cNvSpPr txBox="1"/>
          <p:nvPr/>
        </p:nvSpPr>
        <p:spPr>
          <a:xfrm>
            <a:off x="1531344" y="4527933"/>
            <a:ext cx="805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Todd </a:t>
            </a:r>
            <a:r>
              <a:rPr lang="en-US" dirty="0" err="1"/>
              <a:t>Treangen</a:t>
            </a:r>
            <a:r>
              <a:rPr lang="en-US" dirty="0"/>
              <a:t> will discuss assembly, and binning, and strain diversity, on Friday!</a:t>
            </a:r>
          </a:p>
        </p:txBody>
      </p:sp>
    </p:spTree>
    <p:extLst>
      <p:ext uri="{BB962C8B-B14F-4D97-AF65-F5344CB8AC3E}">
        <p14:creationId xmlns:p14="http://schemas.microsoft.com/office/powerpoint/2010/main" val="2589975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2205-B44E-AF86-F642-CDACD154B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(emerging) case study: building a genome catalog from pig gut metagenomes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29E38F3-6D6F-7787-1D16-1E854AF7B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832" t="16400" r="10131" b="20964"/>
          <a:stretch>
            <a:fillRect/>
          </a:stretch>
        </p:blipFill>
        <p:spPr>
          <a:xfrm>
            <a:off x="3104752" y="2391032"/>
            <a:ext cx="5336500" cy="29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8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4DF4F12-3B87-108D-7E80-45204A340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598" y="333307"/>
            <a:ext cx="5836402" cy="58364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1F4FF-2039-898A-7701-F27F26E0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770" y="333307"/>
            <a:ext cx="6152828" cy="1325563"/>
          </a:xfrm>
        </p:spPr>
        <p:txBody>
          <a:bodyPr/>
          <a:lstStyle/>
          <a:p>
            <a:pPr algn="ctr"/>
            <a:r>
              <a:rPr lang="en-US" dirty="0"/>
              <a:t>Pig gut metagenomes:</a:t>
            </a:r>
            <a:br>
              <a:rPr lang="en-US" dirty="0"/>
            </a:br>
            <a:r>
              <a:rPr lang="en-US" dirty="0" err="1"/>
              <a:t>worldmap</a:t>
            </a:r>
            <a:r>
              <a:rPr lang="en-US" dirty="0"/>
              <a:t> + country </a:t>
            </a:r>
            <a:r>
              <a:rPr lang="en-US" dirty="0" err="1"/>
              <a:t>pcoa</a:t>
            </a:r>
            <a:r>
              <a:rPr lang="en-US" dirty="0"/>
              <a:t>. 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72D0169-6A0B-B1BF-6D91-110419A5A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9832" t="16400" r="10131" b="20964"/>
          <a:stretch>
            <a:fillRect/>
          </a:stretch>
        </p:blipFill>
        <p:spPr>
          <a:xfrm>
            <a:off x="610934" y="1975395"/>
            <a:ext cx="5336500" cy="298304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2442FA-5F22-87CD-3DBD-128DF5851004}"/>
              </a:ext>
            </a:extLst>
          </p:cNvPr>
          <p:cNvSpPr txBox="1"/>
          <p:nvPr/>
        </p:nvSpPr>
        <p:spPr>
          <a:xfrm>
            <a:off x="202770" y="6169709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Overview of country of origin for all metagenomes used. Bubbles are log-transformed and relative to the number of metagenomes from that country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35BB9-AE68-18EA-C9BA-4C9776FBB748}"/>
              </a:ext>
            </a:extLst>
          </p:cNvPr>
          <p:cNvSpPr txBox="1"/>
          <p:nvPr/>
        </p:nvSpPr>
        <p:spPr>
          <a:xfrm>
            <a:off x="181802" y="5240908"/>
            <a:ext cx="206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Anneliek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Horst, UC Davis</a:t>
            </a:r>
          </a:p>
        </p:txBody>
      </p:sp>
    </p:spTree>
    <p:extLst>
      <p:ext uri="{BB962C8B-B14F-4D97-AF65-F5344CB8AC3E}">
        <p14:creationId xmlns:p14="http://schemas.microsoft.com/office/powerpoint/2010/main" val="145460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9F52A-F5CF-B9E4-7B54-BD73680E9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a curve&#10;&#10;AI-generated content may be incorrect.">
            <a:extLst>
              <a:ext uri="{FF2B5EF4-FFF2-40B4-BE49-F238E27FC236}">
                <a16:creationId xmlns:a16="http://schemas.microsoft.com/office/drawing/2014/main" id="{71DD5AED-7F2C-8B75-4493-643916AE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5" y="1534943"/>
            <a:ext cx="10363200" cy="5181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EED655-D4E5-7C69-3FE5-587C0AEE0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033" y="608036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Unknown microbial content decreases when adding host-specific reference genomes by 13% on average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71778-C750-1ED0-53C5-28DEF0641C99}"/>
              </a:ext>
            </a:extLst>
          </p:cNvPr>
          <p:cNvSpPr txBox="1"/>
          <p:nvPr/>
        </p:nvSpPr>
        <p:spPr>
          <a:xfrm>
            <a:off x="795382" y="6342842"/>
            <a:ext cx="10601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3,217 datasets, rank ordered by fraction of data assigned to microbial genomes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CC26A-B85A-C60B-AEA9-67A7833A4592}"/>
              </a:ext>
            </a:extLst>
          </p:cNvPr>
          <p:cNvSpPr txBox="1"/>
          <p:nvPr/>
        </p:nvSpPr>
        <p:spPr>
          <a:xfrm rot="16200000">
            <a:off x="-776683" y="3853688"/>
            <a:ext cx="35074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fraction of data assigned </a:t>
            </a:r>
          </a:p>
          <a:p>
            <a:pPr algn="ctr"/>
            <a:r>
              <a:rPr lang="en-US" sz="2400" dirty="0"/>
              <a:t>to known 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0C42CF-4B1C-001A-D48B-B9841C096CAF}"/>
              </a:ext>
            </a:extLst>
          </p:cNvPr>
          <p:cNvSpPr txBox="1"/>
          <p:nvPr/>
        </p:nvSpPr>
        <p:spPr>
          <a:xfrm>
            <a:off x="10042286" y="2039236"/>
            <a:ext cx="2594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eukaryote content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E365418-DDF0-5530-67D2-11210E006BC3}"/>
              </a:ext>
            </a:extLst>
          </p:cNvPr>
          <p:cNvSpPr>
            <a:spLocks noChangeAspect="1"/>
          </p:cNvSpPr>
          <p:nvPr/>
        </p:nvSpPr>
        <p:spPr>
          <a:xfrm>
            <a:off x="9892213" y="2151111"/>
            <a:ext cx="192000" cy="192000"/>
          </a:xfrm>
          <a:prstGeom prst="ellipse">
            <a:avLst/>
          </a:prstGeom>
          <a:solidFill>
            <a:srgbClr val="B6C8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5D66D6E-E6D4-6ADD-8665-740CEF588114}"/>
              </a:ext>
            </a:extLst>
          </p:cNvPr>
          <p:cNvSpPr>
            <a:spLocks noChangeAspect="1"/>
          </p:cNvSpPr>
          <p:nvPr/>
        </p:nvSpPr>
        <p:spPr>
          <a:xfrm>
            <a:off x="9892213" y="2431075"/>
            <a:ext cx="192000" cy="192000"/>
          </a:xfrm>
          <a:prstGeom prst="ellipse">
            <a:avLst/>
          </a:prstGeom>
          <a:solidFill>
            <a:srgbClr val="002F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47361-0321-D4EC-D818-26ED2BA29DE7}"/>
              </a:ext>
            </a:extLst>
          </p:cNvPr>
          <p:cNvSpPr txBox="1"/>
          <p:nvPr/>
        </p:nvSpPr>
        <p:spPr>
          <a:xfrm>
            <a:off x="10049960" y="2321890"/>
            <a:ext cx="2535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microbial content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8746696-9CB5-E03E-6952-F828DB6C3354}"/>
              </a:ext>
            </a:extLst>
          </p:cNvPr>
          <p:cNvSpPr/>
          <p:nvPr/>
        </p:nvSpPr>
        <p:spPr>
          <a:xfrm>
            <a:off x="1693019" y="3542975"/>
            <a:ext cx="1453976" cy="1479712"/>
          </a:xfrm>
          <a:prstGeom prst="ellipse">
            <a:avLst/>
          </a:prstGeom>
          <a:noFill/>
          <a:ln>
            <a:solidFill>
              <a:srgbClr val="C2201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593D79-ABAD-2E15-7875-DAAC59E8ED0C}"/>
              </a:ext>
            </a:extLst>
          </p:cNvPr>
          <p:cNvSpPr txBox="1"/>
          <p:nvPr/>
        </p:nvSpPr>
        <p:spPr>
          <a:xfrm>
            <a:off x="2422071" y="3858817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280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620B48-A658-CE80-53DB-D223727AEE14}"/>
              </a:ext>
            </a:extLst>
          </p:cNvPr>
          <p:cNvSpPr>
            <a:spLocks noChangeAspect="1"/>
          </p:cNvSpPr>
          <p:nvPr/>
        </p:nvSpPr>
        <p:spPr>
          <a:xfrm>
            <a:off x="9892213" y="2717253"/>
            <a:ext cx="192000" cy="192000"/>
          </a:xfrm>
          <a:prstGeom prst="ellipse">
            <a:avLst/>
          </a:prstGeom>
          <a:solidFill>
            <a:srgbClr val="59839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EF4E5A-588C-DED1-08B0-99DC5947374F}"/>
              </a:ext>
            </a:extLst>
          </p:cNvPr>
          <p:cNvSpPr txBox="1"/>
          <p:nvPr/>
        </p:nvSpPr>
        <p:spPr>
          <a:xfrm>
            <a:off x="10049961" y="2608068"/>
            <a:ext cx="18711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microbial content, if only using GTDB (reference DB)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C24C76-8973-2C42-5ABD-CED4C4A78B15}"/>
              </a:ext>
            </a:extLst>
          </p:cNvPr>
          <p:cNvSpPr txBox="1"/>
          <p:nvPr/>
        </p:nvSpPr>
        <p:spPr>
          <a:xfrm>
            <a:off x="9954735" y="5453534"/>
            <a:ext cx="206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Anneliek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Horst, UC Davis</a:t>
            </a:r>
          </a:p>
        </p:txBody>
      </p:sp>
    </p:spTree>
    <p:extLst>
      <p:ext uri="{BB962C8B-B14F-4D97-AF65-F5344CB8AC3E}">
        <p14:creationId xmlns:p14="http://schemas.microsoft.com/office/powerpoint/2010/main" val="4064673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79068-1ABA-6CBA-3759-65C0E1E79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a graph&#10;&#10;AI-generated content may be incorrect.">
            <a:extLst>
              <a:ext uri="{FF2B5EF4-FFF2-40B4-BE49-F238E27FC236}">
                <a16:creationId xmlns:a16="http://schemas.microsoft.com/office/drawing/2014/main" id="{9D9C7B27-1CC4-BFAE-D92A-67EC6F9FE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47" y="1745600"/>
            <a:ext cx="6767040" cy="483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D9A202-482C-75C8-A742-C3EA4CA53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19461"/>
            <a:ext cx="11360800" cy="763600"/>
          </a:xfrm>
        </p:spPr>
        <p:txBody>
          <a:bodyPr>
            <a:normAutofit fontScale="90000"/>
          </a:bodyPr>
          <a:lstStyle/>
          <a:p>
            <a:r>
              <a:rPr lang="en-US" dirty="0"/>
              <a:t>MAG generation increases the amount of data in metagenome that can be assigned to a species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08E0A-D5FD-FCEF-7ACE-F42398517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7268" y="3115030"/>
            <a:ext cx="4145641" cy="4109093"/>
          </a:xfrm>
        </p:spPr>
        <p:txBody>
          <a:bodyPr/>
          <a:lstStyle/>
          <a:p>
            <a:pPr marL="152396" indent="0">
              <a:buNone/>
            </a:pPr>
            <a:r>
              <a:rPr lang="en-US" dirty="0"/>
              <a:t>Adding pig specific reference genomes helps assign more data to (now) known microbial genomes.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DB72BC-4B20-D74F-5E83-8100E589E74D}"/>
              </a:ext>
            </a:extLst>
          </p:cNvPr>
          <p:cNvSpPr txBox="1"/>
          <p:nvPr/>
        </p:nvSpPr>
        <p:spPr>
          <a:xfrm>
            <a:off x="1175809" y="6434461"/>
            <a:ext cx="666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300 metagenomes, rank ordered by explainability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07613-4223-085C-F161-2739D1E2E18A}"/>
              </a:ext>
            </a:extLst>
          </p:cNvPr>
          <p:cNvSpPr txBox="1"/>
          <p:nvPr/>
        </p:nvSpPr>
        <p:spPr>
          <a:xfrm rot="16200000">
            <a:off x="-1790974" y="3690122"/>
            <a:ext cx="4720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% of dataset assigned to known microbe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B7F8CB-0CE7-36DA-4CB4-DA31E373190D}"/>
              </a:ext>
            </a:extLst>
          </p:cNvPr>
          <p:cNvCxnSpPr>
            <a:cxnSpLocks/>
          </p:cNvCxnSpPr>
          <p:nvPr/>
        </p:nvCxnSpPr>
        <p:spPr>
          <a:xfrm>
            <a:off x="3953164" y="3514756"/>
            <a:ext cx="0" cy="394729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Down Arrow 3">
            <a:extLst>
              <a:ext uri="{FF2B5EF4-FFF2-40B4-BE49-F238E27FC236}">
                <a16:creationId xmlns:a16="http://schemas.microsoft.com/office/drawing/2014/main" id="{AEFB0B07-D120-F756-BC75-0590ADE76A47}"/>
              </a:ext>
            </a:extLst>
          </p:cNvPr>
          <p:cNvSpPr/>
          <p:nvPr/>
        </p:nvSpPr>
        <p:spPr>
          <a:xfrm flipV="1">
            <a:off x="5622274" y="3612326"/>
            <a:ext cx="947451" cy="120083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ABF5F-17A2-BC55-9912-C7204D4CF06C}"/>
              </a:ext>
            </a:extLst>
          </p:cNvPr>
          <p:cNvSpPr txBox="1"/>
          <p:nvPr/>
        </p:nvSpPr>
        <p:spPr>
          <a:xfrm>
            <a:off x="4770713" y="5025792"/>
            <a:ext cx="2650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and after pig MAG generation, human metagenomes are well explained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CF94998A-3064-901C-A1F3-C0350E87B426}"/>
              </a:ext>
            </a:extLst>
          </p:cNvPr>
          <p:cNvSpPr/>
          <p:nvPr/>
        </p:nvSpPr>
        <p:spPr>
          <a:xfrm flipV="1">
            <a:off x="2709121" y="4270576"/>
            <a:ext cx="947451" cy="8990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0F34E-580F-29C5-765F-E4FAC3BE369E}"/>
              </a:ext>
            </a:extLst>
          </p:cNvPr>
          <p:cNvSpPr txBox="1"/>
          <p:nvPr/>
        </p:nvSpPr>
        <p:spPr>
          <a:xfrm>
            <a:off x="1857560" y="5203999"/>
            <a:ext cx="2650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pig MAG generation, ~13% more of pig metagenomes can be  matched.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923AE0-04F3-AD7B-87D4-F9D56C122DCB}"/>
              </a:ext>
            </a:extLst>
          </p:cNvPr>
          <p:cNvSpPr txBox="1"/>
          <p:nvPr/>
        </p:nvSpPr>
        <p:spPr>
          <a:xfrm>
            <a:off x="9880088" y="5932869"/>
            <a:ext cx="206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Anneliek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Horst, UC Davis</a:t>
            </a:r>
          </a:p>
        </p:txBody>
      </p:sp>
    </p:spTree>
    <p:extLst>
      <p:ext uri="{BB962C8B-B14F-4D97-AF65-F5344CB8AC3E}">
        <p14:creationId xmlns:p14="http://schemas.microsoft.com/office/powerpoint/2010/main" val="2776350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D945-63C8-AD3A-29FE-18BFCD71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While species level diversity saturates, strain does not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9F183-0009-B8EC-40F9-427D9E5B1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1536633"/>
            <a:ext cx="3620655" cy="520458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How many new species/strains are found in each new sample?</a:t>
            </a:r>
          </a:p>
          <a:p>
            <a:r>
              <a:rPr lang="en-US" dirty="0"/>
              <a:t>Species level curve suggests sufficient sampling effort</a:t>
            </a:r>
          </a:p>
          <a:p>
            <a:r>
              <a:rPr lang="en-US" dirty="0"/>
              <a:t>Strain level curve shows no saturation, so more samples will reveal more strain level diversity </a:t>
            </a:r>
          </a:p>
        </p:txBody>
      </p:sp>
      <p:pic>
        <p:nvPicPr>
          <p:cNvPr id="4" name="Picture 3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39CB891B-30D6-03A2-FFFE-239A9BD0F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032" y="1356967"/>
            <a:ext cx="8712969" cy="53842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71F0F3-B0FF-AA51-49F4-645AEC0E09BC}"/>
              </a:ext>
            </a:extLst>
          </p:cNvPr>
          <p:cNvSpPr txBox="1"/>
          <p:nvPr/>
        </p:nvSpPr>
        <p:spPr>
          <a:xfrm>
            <a:off x="9922645" y="90535"/>
            <a:ext cx="20615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Anneliek</a:t>
            </a:r>
            <a:r>
              <a:rPr lang="en-US" dirty="0"/>
              <a:t> </a:t>
            </a:r>
            <a:r>
              <a:rPr lang="en-US" dirty="0" err="1"/>
              <a:t>ter</a:t>
            </a:r>
            <a:r>
              <a:rPr lang="en-US" dirty="0"/>
              <a:t> Horst, UC Davis</a:t>
            </a:r>
          </a:p>
        </p:txBody>
      </p:sp>
    </p:spTree>
    <p:extLst>
      <p:ext uri="{BB962C8B-B14F-4D97-AF65-F5344CB8AC3E}">
        <p14:creationId xmlns:p14="http://schemas.microsoft.com/office/powerpoint/2010/main" val="3318558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307B-B38D-7A7B-B9B6-A4DDF39C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Thoughts on the pig gut metagenome effort -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93035-0784-00A6-7784-85E614152F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seeing substantial new strain-level diversity and some surprising species-level diversity that would have gone unrecognized without this effort.</a:t>
            </a:r>
          </a:p>
          <a:p>
            <a:r>
              <a:rPr lang="en-US" dirty="0"/>
              <a:t>Seems likely that each new environment will have many new strains and some new species.</a:t>
            </a:r>
          </a:p>
          <a:p>
            <a:endParaRPr lang="en-US" dirty="0"/>
          </a:p>
          <a:p>
            <a:r>
              <a:rPr lang="en-US" dirty="0"/>
              <a:t>We are developing metrics for sourmash to help determine when a MAG-building effort is a potentially good idea (as well as to figure out when you’re “done” </a:t>
            </a:r>
            <a:r>
              <a:rPr lang="en-US" dirty="0">
                <a:sym typeface="Wingdings" pitchFamily="2" charset="2"/>
              </a:rPr>
              <a:t>)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40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spiral&#10;&#10;AI-generated content may be incorrect.">
            <a:extLst>
              <a:ext uri="{FF2B5EF4-FFF2-40B4-BE49-F238E27FC236}">
                <a16:creationId xmlns:a16="http://schemas.microsoft.com/office/drawing/2014/main" id="{A709C2C5-C017-73BE-D47C-51B5DB4B36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7637" y="251040"/>
            <a:ext cx="5667410" cy="679044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62811-C8A5-152F-6DB3-254A8BAD4F3F}"/>
              </a:ext>
            </a:extLst>
          </p:cNvPr>
          <p:cNvSpPr txBox="1"/>
          <p:nvPr/>
        </p:nvSpPr>
        <p:spPr>
          <a:xfrm>
            <a:off x="498764" y="889843"/>
            <a:ext cx="478813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Interpreting metagenomes using a genome catalog is the best way (most sensitive/specific) to interpret metagenome content.</a:t>
            </a:r>
          </a:p>
          <a:p>
            <a:endParaRPr lang="en-US" sz="3600" dirty="0"/>
          </a:p>
          <a:p>
            <a:r>
              <a:rPr lang="en-US" sz="3600" dirty="0"/>
              <a:t>With one big challenge:</a:t>
            </a:r>
          </a:p>
        </p:txBody>
      </p:sp>
    </p:spTree>
    <p:extLst>
      <p:ext uri="{BB962C8B-B14F-4D97-AF65-F5344CB8AC3E}">
        <p14:creationId xmlns:p14="http://schemas.microsoft.com/office/powerpoint/2010/main" val="1254967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2F114-5308-2AAA-C0E1-7E7350E4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Perhaps the most important thing to know about MAG generation and genome binning: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F7308-0223-8C5B-73D8-01074991B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211185"/>
            <a:ext cx="11360800" cy="3880648"/>
          </a:xfrm>
        </p:spPr>
        <p:txBody>
          <a:bodyPr/>
          <a:lstStyle/>
          <a:p>
            <a:r>
              <a:rPr lang="en-US" dirty="0"/>
              <a:t>Assembly and binning has reasonably high precision, but </a:t>
            </a:r>
            <a:r>
              <a:rPr lang="en-US" i="1" dirty="0"/>
              <a:t>very</a:t>
            </a:r>
            <a:r>
              <a:rPr lang="en-US" dirty="0"/>
              <a:t> poor recall.</a:t>
            </a:r>
          </a:p>
          <a:p>
            <a:r>
              <a:rPr lang="en-US" dirty="0"/>
              <a:t>OR, to put it another way, </a:t>
            </a:r>
            <a:r>
              <a:rPr lang="en-US" i="1" dirty="0"/>
              <a:t>most</a:t>
            </a:r>
            <a:r>
              <a:rPr lang="en-US" dirty="0"/>
              <a:t> genomes present in a metagenome </a:t>
            </a:r>
            <a:r>
              <a:rPr lang="en-US" b="1" i="1" dirty="0"/>
              <a:t>will not </a:t>
            </a:r>
            <a:r>
              <a:rPr lang="en-US" b="1" i="1" dirty="0" err="1"/>
              <a:t>assemble+bin</a:t>
            </a:r>
            <a:r>
              <a:rPr lang="en-US" b="1" i="1" dirty="0"/>
              <a:t>.</a:t>
            </a:r>
            <a:endParaRPr lang="en-US" i="1" dirty="0"/>
          </a:p>
          <a:p>
            <a:r>
              <a:rPr lang="en-US" dirty="0"/>
              <a:t>This can be for many technical reasons; ask Todd for details on Friday </a:t>
            </a:r>
            <a:r>
              <a:rPr lang="en-US" dirty="0">
                <a:sym typeface="Wingdings" pitchFamily="2" charset="2"/>
              </a:rPr>
              <a:t>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HOWEVER, bins generated from a particular metagenome can help you interpret </a:t>
            </a:r>
            <a:r>
              <a:rPr lang="en-US" b="1" dirty="0">
                <a:sym typeface="Wingdings" pitchFamily="2" charset="2"/>
              </a:rPr>
              <a:t>other</a:t>
            </a:r>
            <a:r>
              <a:rPr lang="en-US" dirty="0">
                <a:sym typeface="Wingdings" pitchFamily="2" charset="2"/>
              </a:rPr>
              <a:t> metagenomes from that environment.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4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9B9C5-9676-60CB-DE04-1462C188D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A3445-49FD-E71C-1608-EE3E56328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Perhaps the most important thing to know about MAG generation and genome binning: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93EE59-9079-83DC-6EDF-76B31958D5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2211185"/>
            <a:ext cx="11360800" cy="3880648"/>
          </a:xfrm>
        </p:spPr>
        <p:txBody>
          <a:bodyPr/>
          <a:lstStyle/>
          <a:p>
            <a:r>
              <a:rPr lang="en-US" dirty="0"/>
              <a:t>When exploring a new environment, apply assembly and binning to </a:t>
            </a:r>
            <a:r>
              <a:rPr lang="en-US" b="1" i="1" dirty="0"/>
              <a:t>all</a:t>
            </a:r>
            <a:r>
              <a:rPr lang="en-US" dirty="0"/>
              <a:t> your metagenomes.</a:t>
            </a:r>
          </a:p>
          <a:p>
            <a:r>
              <a:rPr lang="en-US" dirty="0"/>
              <a:t>Build an “environment specific” catalog…</a:t>
            </a:r>
          </a:p>
          <a:p>
            <a:r>
              <a:rPr lang="en-US" dirty="0"/>
              <a:t>…and then </a:t>
            </a:r>
            <a:r>
              <a:rPr lang="en-US" b="1" i="1" dirty="0"/>
              <a:t>combine</a:t>
            </a:r>
            <a:r>
              <a:rPr lang="en-US" b="1" dirty="0"/>
              <a:t> </a:t>
            </a:r>
            <a:r>
              <a:rPr lang="en-US" dirty="0"/>
              <a:t>that with your other catalog(s), and use the combined catalog to interpret your metagenomes.</a:t>
            </a:r>
          </a:p>
          <a:p>
            <a:endParaRPr lang="en-US" dirty="0"/>
          </a:p>
          <a:p>
            <a:r>
              <a:rPr lang="en-US" dirty="0"/>
              <a:t>Do  </a:t>
            </a:r>
            <a:r>
              <a:rPr lang="en-US" i="1" dirty="0"/>
              <a:t>not</a:t>
            </a:r>
            <a:r>
              <a:rPr lang="en-US" dirty="0"/>
              <a:t> assemble and bin a metagenome, and then characterize the bins, and then claim that you’ve characterized </a:t>
            </a:r>
            <a:r>
              <a:rPr lang="en-US"/>
              <a:t>the entire metagenome</a:t>
            </a:r>
            <a:r>
              <a:rPr lang="en-US" dirty="0"/>
              <a:t>.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97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89567" y="841133"/>
            <a:ext cx="11454000" cy="1768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3065783" y="6042670"/>
            <a:ext cx="6784800" cy="5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 algn="ctr">
              <a:spcBef>
                <a:spcPts val="0"/>
              </a:spcBef>
            </a:pPr>
            <a:r>
              <a:rPr lang="en" sz="2400" dirty="0"/>
              <a:t>U</a:t>
            </a:r>
            <a:r>
              <a:rPr lang="en-US" sz="2400" dirty="0"/>
              <a:t>s</a:t>
            </a:r>
            <a:r>
              <a:rPr lang="en" sz="2400" dirty="0" err="1"/>
              <a:t>ing</a:t>
            </a:r>
            <a:r>
              <a:rPr lang="en" sz="2400" dirty="0"/>
              <a:t> ~3000 metagenomes from </a:t>
            </a:r>
            <a:r>
              <a:rPr lang="en" sz="2400" dirty="0" err="1"/>
              <a:t>MGnify</a:t>
            </a:r>
            <a:endParaRPr sz="2400" dirty="0"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217" y="3039710"/>
            <a:ext cx="4451000" cy="202646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5" name="Google Shape;105;p15"/>
          <p:cNvSpPr txBox="1"/>
          <p:nvPr/>
        </p:nvSpPr>
        <p:spPr>
          <a:xfrm>
            <a:off x="713233" y="5571167"/>
            <a:ext cx="2234000" cy="51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733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6" name="Google Shape;106;p15"/>
          <p:cNvSpPr txBox="1"/>
          <p:nvPr/>
        </p:nvSpPr>
        <p:spPr>
          <a:xfrm>
            <a:off x="713233" y="3175834"/>
            <a:ext cx="7751200" cy="512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1733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6967" y="1211184"/>
            <a:ext cx="6784800" cy="461641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Google Shape;103;p15">
            <a:extLst>
              <a:ext uri="{FF2B5EF4-FFF2-40B4-BE49-F238E27FC236}">
                <a16:creationId xmlns:a16="http://schemas.microsoft.com/office/drawing/2014/main" id="{9A3F7E1C-4B04-5CE4-AD44-B1D20C99C16D}"/>
              </a:ext>
            </a:extLst>
          </p:cNvPr>
          <p:cNvSpPr txBox="1">
            <a:spLocks/>
          </p:cNvSpPr>
          <p:nvPr/>
        </p:nvSpPr>
        <p:spPr>
          <a:xfrm>
            <a:off x="241217" y="1718243"/>
            <a:ext cx="4584100" cy="5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2400" dirty="0"/>
              <a:t>Fraction of metagenomes that match GTDB rs220 + eukaryotes, by metagenome type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FAFE53-0D87-A46B-15C7-133E0AB8D4DB}"/>
              </a:ext>
            </a:extLst>
          </p:cNvPr>
          <p:cNvSpPr txBox="1"/>
          <p:nvPr/>
        </p:nvSpPr>
        <p:spPr>
          <a:xfrm>
            <a:off x="9850583" y="6371204"/>
            <a:ext cx="21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Jean Zhao, UC Davis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74F23-CFF6-588F-7A49-444B57AC3A22}"/>
              </a:ext>
            </a:extLst>
          </p:cNvPr>
          <p:cNvSpPr txBox="1"/>
          <p:nvPr/>
        </p:nvSpPr>
        <p:spPr>
          <a:xfrm>
            <a:off x="2344190" y="333661"/>
            <a:ext cx="9294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Many types of metagenomes have low explainability/assignability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935FE-8301-051A-3573-EFC459518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metagenomes lack relevant reference genomes.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C3A79-1872-8EF7-731E-A0B52334B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microbes are hard to culture in isolation;</a:t>
            </a:r>
          </a:p>
          <a:p>
            <a:pPr lvl="1"/>
            <a:r>
              <a:rPr lang="en-US" dirty="0"/>
              <a:t>Unknown culture conditions and/or cross-feeding</a:t>
            </a:r>
          </a:p>
          <a:p>
            <a:r>
              <a:rPr lang="en-US" dirty="0"/>
              <a:t>Many microbiomes are poorly explored, and/or highly diverse:</a:t>
            </a:r>
          </a:p>
          <a:p>
            <a:pPr lvl="1"/>
            <a:r>
              <a:rPr lang="en-US" dirty="0"/>
              <a:t>Soil and sediment are particularly notorious!</a:t>
            </a:r>
          </a:p>
          <a:p>
            <a:r>
              <a:rPr lang="en-US" dirty="0"/>
              <a:t>Single-cell microbial sequencing is powerful but does not yet yield complete genomes;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017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gure 3.">
            <a:extLst>
              <a:ext uri="{FF2B5EF4-FFF2-40B4-BE49-F238E27FC236}">
                <a16:creationId xmlns:a16="http://schemas.microsoft.com/office/drawing/2014/main" id="{1315ED20-1554-A63D-5732-F0DE36F2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340" y="365125"/>
            <a:ext cx="556260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34E995D-A692-6509-7EC2-E08294A0A083}"/>
              </a:ext>
            </a:extLst>
          </p:cNvPr>
          <p:cNvSpPr txBox="1"/>
          <p:nvPr/>
        </p:nvSpPr>
        <p:spPr>
          <a:xfrm>
            <a:off x="2574100" y="6211669"/>
            <a:ext cx="8664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SingleM</a:t>
            </a:r>
            <a:r>
              <a:rPr lang="en-US" dirty="0"/>
              <a:t> and Sandpiper: Robust microbial taxonomic profiles from metagenomic data,</a:t>
            </a:r>
          </a:p>
          <a:p>
            <a:pPr algn="ctr"/>
            <a:r>
              <a:rPr lang="en-US" dirty="0"/>
              <a:t>Woodcroft et al., 2024, </a:t>
            </a:r>
            <a:r>
              <a:rPr lang="en-US" dirty="0" err="1"/>
              <a:t>bioRxiv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446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7B076F-2D61-4793-72ED-FDE3C88C6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Computationally g</a:t>
            </a:r>
            <a:r>
              <a:rPr lang="en-US" dirty="0"/>
              <a:t>enerate new microbial genomes from metagenomes: “metagenome assembled genomes”, or “genome bins”.</a:t>
            </a:r>
          </a:p>
        </p:txBody>
      </p:sp>
      <p:pic>
        <p:nvPicPr>
          <p:cNvPr id="6" name="Content Placeholder 5" descr="A diagram of a group of cells&#10;&#10;AI-generated content may be incorrect.">
            <a:extLst>
              <a:ext uri="{FF2B5EF4-FFF2-40B4-BE49-F238E27FC236}">
                <a16:creationId xmlns:a16="http://schemas.microsoft.com/office/drawing/2014/main" id="{1A18A558-F908-A042-6D7F-95A7ED81F9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914" y="1825625"/>
            <a:ext cx="5866172" cy="4351338"/>
          </a:xfrm>
        </p:spPr>
      </p:pic>
    </p:spTree>
    <p:extLst>
      <p:ext uri="{BB962C8B-B14F-4D97-AF65-F5344CB8AC3E}">
        <p14:creationId xmlns:p14="http://schemas.microsoft.com/office/powerpoint/2010/main" val="54910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623E208-8161-06CD-728D-DF4AD731E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09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4219A-F455-3983-FBF3-08634E886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396F4E9-6962-E1A3-C4A4-E649674C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Computationally g</a:t>
            </a:r>
            <a:r>
              <a:rPr lang="en-US" dirty="0"/>
              <a:t>enerate new microbial genomes from metagenomes: “metagenome assembled genomes”, or “genome bins”.</a:t>
            </a:r>
          </a:p>
        </p:txBody>
      </p:sp>
      <p:pic>
        <p:nvPicPr>
          <p:cNvPr id="6" name="Content Placeholder 5" descr="A diagram of a group of cells&#10;&#10;AI-generated content may be incorrect.">
            <a:extLst>
              <a:ext uri="{FF2B5EF4-FFF2-40B4-BE49-F238E27FC236}">
                <a16:creationId xmlns:a16="http://schemas.microsoft.com/office/drawing/2014/main" id="{4A0953D1-ED17-2781-D232-7D4A657D2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62914" y="1825625"/>
            <a:ext cx="5866172" cy="4351338"/>
          </a:xfrm>
        </p:spPr>
      </p:pic>
    </p:spTree>
    <p:extLst>
      <p:ext uri="{BB962C8B-B14F-4D97-AF65-F5344CB8AC3E}">
        <p14:creationId xmlns:p14="http://schemas.microsoft.com/office/powerpoint/2010/main" val="2317688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0C77F-F108-A1CF-F40C-4401A96C6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785930-3472-B981-FADF-6EEC6BC78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5487628" y="581587"/>
            <a:ext cx="5866172" cy="5694825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7EB674-ACA3-666F-21BC-E41C3F374E33}"/>
              </a:ext>
            </a:extLst>
          </p:cNvPr>
          <p:cNvSpPr txBox="1"/>
          <p:nvPr/>
        </p:nvSpPr>
        <p:spPr>
          <a:xfrm>
            <a:off x="1479665" y="2227809"/>
            <a:ext cx="38737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Then, add these new genomes to your catalog of </a:t>
            </a:r>
            <a:r>
              <a:rPr lang="en-US" sz="2800" i="1" dirty="0"/>
              <a:t>known </a:t>
            </a:r>
            <a:r>
              <a:rPr lang="en-US" sz="2800" dirty="0"/>
              <a:t>genomes and use them to interpret your metagenome(s).</a:t>
            </a:r>
          </a:p>
        </p:txBody>
      </p:sp>
    </p:spTree>
    <p:extLst>
      <p:ext uri="{BB962C8B-B14F-4D97-AF65-F5344CB8AC3E}">
        <p14:creationId xmlns:p14="http://schemas.microsoft.com/office/powerpoint/2010/main" val="3139876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875</TotalTime>
  <Words>839</Words>
  <Application>Microsoft Macintosh PowerPoint</Application>
  <PresentationFormat>Widescreen</PresentationFormat>
  <Paragraphs>79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Lato</vt:lpstr>
      <vt:lpstr>Wingdings</vt:lpstr>
      <vt:lpstr>Office Theme</vt:lpstr>
      <vt:lpstr>Metagenomics, Day 3, Afternoon: Binning and MAGs</vt:lpstr>
      <vt:lpstr>PowerPoint Presentation</vt:lpstr>
      <vt:lpstr>Using ~3000 metagenomes from MGnify</vt:lpstr>
      <vt:lpstr>Many metagenomes lack relevant reference genomes.</vt:lpstr>
      <vt:lpstr>PowerPoint Presentation</vt:lpstr>
      <vt:lpstr>Computationally generate new microbial genomes from metagenomes: “metagenome assembled genomes”, or “genome bins”.</vt:lpstr>
      <vt:lpstr>PowerPoint Presentation</vt:lpstr>
      <vt:lpstr>Computationally generate new microbial genomes from metagenomes: “metagenome assembled genomes”, or “genome bins”.</vt:lpstr>
      <vt:lpstr>PowerPoint Presentation</vt:lpstr>
      <vt:lpstr>PowerPoint Presentation</vt:lpstr>
      <vt:lpstr>The majority of genomes in GenBank are now MAGs.</vt:lpstr>
      <vt:lpstr>Etc. </vt:lpstr>
      <vt:lpstr>Questions to discuss:</vt:lpstr>
      <vt:lpstr>An (emerging) case study: building a genome catalog from pig gut metagenomes </vt:lpstr>
      <vt:lpstr>Pig gut metagenomes: worldmap + country pcoa. </vt:lpstr>
      <vt:lpstr>Unknown microbial content decreases when adding host-specific reference genomes by 13% on average</vt:lpstr>
      <vt:lpstr>MAG generation increases the amount of data in metagenome that can be assigned to a species</vt:lpstr>
      <vt:lpstr>While species level diversity saturates, strain does not</vt:lpstr>
      <vt:lpstr>Thoughts on the pig gut metagenome effort -</vt:lpstr>
      <vt:lpstr>Perhaps the most important thing to know about MAG generation and genome binning:</vt:lpstr>
      <vt:lpstr>Perhaps the most important thing to know about MAG generation and genome binning: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Titus Brown</dc:creator>
  <cp:lastModifiedBy>Titus Brown</cp:lastModifiedBy>
  <cp:revision>15</cp:revision>
  <dcterms:created xsi:type="dcterms:W3CDTF">2025-07-16T23:27:20Z</dcterms:created>
  <dcterms:modified xsi:type="dcterms:W3CDTF">2025-07-17T17:13:21Z</dcterms:modified>
</cp:coreProperties>
</file>